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606">
          <p15:clr>
            <a:srgbClr val="A4A3A4"/>
          </p15:clr>
        </p15:guide>
        <p15:guide id="2" pos="10205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a7vDcLqT6nC0xEaB02XDHru6o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0" d="100"/>
          <a:sy n="30" d="100"/>
        </p:scale>
        <p:origin x="336" y="-4152"/>
      </p:cViewPr>
      <p:guideLst>
        <p:guide orient="horz" pos="13606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447" y="685800"/>
            <a:ext cx="2571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8551800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" name="Google Shape;5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96116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3"/>
          <p:cNvSpPr txBox="1">
            <a:spLocks noGrp="1"/>
          </p:cNvSpPr>
          <p:nvPr>
            <p:ph type="ctrTitle"/>
          </p:nvPr>
        </p:nvSpPr>
        <p:spPr>
          <a:xfrm>
            <a:off x="1104478" y="6253648"/>
            <a:ext cx="30191100" cy="1723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800"/>
              <a:buFont typeface="Arial"/>
              <a:buChar char="●"/>
              <a:defRPr sz="26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800"/>
              <a:buFont typeface="Arial"/>
              <a:buChar char="○"/>
              <a:defRPr sz="26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800"/>
              <a:buFont typeface="Arial"/>
              <a:buChar char="■"/>
              <a:defRPr sz="26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800"/>
              <a:buFont typeface="Arial"/>
              <a:buChar char="●"/>
              <a:defRPr sz="26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800"/>
              <a:buFont typeface="Arial"/>
              <a:buChar char="○"/>
              <a:defRPr sz="26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800"/>
              <a:buFont typeface="Arial"/>
              <a:buChar char="■"/>
              <a:defRPr sz="26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800"/>
              <a:buFont typeface="Arial"/>
              <a:buChar char="●"/>
              <a:defRPr sz="26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800"/>
              <a:buFont typeface="Arial"/>
              <a:buChar char="○"/>
              <a:defRPr sz="26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800"/>
              <a:buFont typeface="Arial"/>
              <a:buChar char="■"/>
              <a:defRPr sz="26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ubTitle" idx="1"/>
          </p:nvPr>
        </p:nvSpPr>
        <p:spPr>
          <a:xfrm>
            <a:off x="1104449" y="23803675"/>
            <a:ext cx="30191100" cy="665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00"/>
              <a:buFont typeface="Arial"/>
              <a:buNone/>
              <a:defRPr sz="14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00"/>
              <a:buFont typeface="Arial"/>
              <a:buNone/>
              <a:defRPr sz="14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00"/>
              <a:buFont typeface="Arial"/>
              <a:buNone/>
              <a:defRPr sz="14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00"/>
              <a:buFont typeface="Arial"/>
              <a:buNone/>
              <a:defRPr sz="14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00"/>
              <a:buFont typeface="Arial"/>
              <a:buNone/>
              <a:defRPr sz="14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00"/>
              <a:buFont typeface="Arial"/>
              <a:buNone/>
              <a:defRPr sz="14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00"/>
              <a:buFont typeface="Arial"/>
              <a:buNone/>
              <a:defRPr sz="14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00"/>
              <a:buFont typeface="Arial"/>
              <a:buNone/>
              <a:defRPr sz="14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500"/>
              <a:buFont typeface="Arial"/>
              <a:buNone/>
              <a:defRPr sz="14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2"/>
          <p:cNvSpPr txBox="1">
            <a:spLocks noGrp="1"/>
          </p:cNvSpPr>
          <p:nvPr>
            <p:ph type="title" hasCustomPrompt="1"/>
          </p:nvPr>
        </p:nvSpPr>
        <p:spPr>
          <a:xfrm>
            <a:off x="1104449" y="9290289"/>
            <a:ext cx="30191100" cy="164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1900"/>
              <a:buFont typeface="Arial"/>
              <a:buChar char="●"/>
              <a:defRPr sz="6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1900"/>
              <a:buFont typeface="Arial"/>
              <a:buChar char="○"/>
              <a:defRPr sz="6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1900"/>
              <a:buFont typeface="Arial"/>
              <a:buChar char="■"/>
              <a:defRPr sz="6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1900"/>
              <a:buFont typeface="Arial"/>
              <a:buChar char="●"/>
              <a:defRPr sz="6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1900"/>
              <a:buFont typeface="Arial"/>
              <a:buChar char="○"/>
              <a:defRPr sz="6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1900"/>
              <a:buFont typeface="Arial"/>
              <a:buChar char="■"/>
              <a:defRPr sz="6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1900"/>
              <a:buFont typeface="Arial"/>
              <a:buChar char="●"/>
              <a:defRPr sz="6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1900"/>
              <a:buFont typeface="Arial"/>
              <a:buChar char="○"/>
              <a:defRPr sz="6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1900"/>
              <a:buFont typeface="Arial"/>
              <a:buChar char="■"/>
              <a:defRPr sz="6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t>xx%</a:t>
            </a:r>
          </a:p>
        </p:txBody>
      </p:sp>
      <p:sp>
        <p:nvSpPr>
          <p:cNvPr id="45" name="Google Shape;45;p12"/>
          <p:cNvSpPr txBox="1">
            <a:spLocks noGrp="1"/>
          </p:cNvSpPr>
          <p:nvPr>
            <p:ph type="body" idx="1"/>
          </p:nvPr>
        </p:nvSpPr>
        <p:spPr>
          <a:xfrm>
            <a:off x="1104449" y="26475381"/>
            <a:ext cx="30191100" cy="1092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3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>
            <a:spLocks noGrp="1"/>
          </p:cNvSpPr>
          <p:nvPr>
            <p:ph type="title"/>
          </p:nvPr>
        </p:nvSpPr>
        <p:spPr>
          <a:xfrm>
            <a:off x="1104449" y="18064882"/>
            <a:ext cx="30191100" cy="70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00"/>
              <a:buFont typeface="Arial"/>
              <a:buChar char="●"/>
              <a:defRPr sz="18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00"/>
              <a:buFont typeface="Arial"/>
              <a:buChar char="○"/>
              <a:defRPr sz="18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00"/>
              <a:buFont typeface="Arial"/>
              <a:buChar char="■"/>
              <a:defRPr sz="18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00"/>
              <a:buFont typeface="Arial"/>
              <a:buChar char="●"/>
              <a:defRPr sz="18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00"/>
              <a:buFont typeface="Arial"/>
              <a:buChar char="○"/>
              <a:defRPr sz="18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00"/>
              <a:buFont typeface="Arial"/>
              <a:buChar char="■"/>
              <a:defRPr sz="18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00"/>
              <a:buFont typeface="Arial"/>
              <a:buChar char="●"/>
              <a:defRPr sz="18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00"/>
              <a:buFont typeface="Arial"/>
              <a:buChar char="○"/>
              <a:defRPr sz="18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00"/>
              <a:buFont typeface="Arial"/>
              <a:buChar char="■"/>
              <a:defRPr sz="18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body" idx="1"/>
          </p:nvPr>
        </p:nvSpPr>
        <p:spPr>
          <a:xfrm>
            <a:off x="1104449" y="9679580"/>
            <a:ext cx="30191100" cy="286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>
            <a:spLocks noGrp="1"/>
          </p:cNvSpPr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body" idx="1"/>
          </p:nvPr>
        </p:nvSpPr>
        <p:spPr>
          <a:xfrm>
            <a:off x="1104449" y="9679580"/>
            <a:ext cx="14172900" cy="286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685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Char char="●"/>
              <a:defRPr sz="7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○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■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●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○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■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●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○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■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body" idx="2"/>
          </p:nvPr>
        </p:nvSpPr>
        <p:spPr>
          <a:xfrm>
            <a:off x="17122677" y="9679580"/>
            <a:ext cx="14172900" cy="286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685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Char char="●"/>
              <a:defRPr sz="7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○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■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●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○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■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●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○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■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"/>
          <p:cNvSpPr txBox="1">
            <a:spLocks noGrp="1"/>
          </p:cNvSpPr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1104449" y="4666457"/>
            <a:ext cx="9949500" cy="634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00"/>
              <a:buFont typeface="Arial"/>
              <a:buChar char="●"/>
              <a:defRPr sz="1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00"/>
              <a:buFont typeface="Arial"/>
              <a:buChar char="○"/>
              <a:defRPr sz="1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00"/>
              <a:buFont typeface="Arial"/>
              <a:buChar char="■"/>
              <a:defRPr sz="1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00"/>
              <a:buFont typeface="Arial"/>
              <a:buChar char="●"/>
              <a:defRPr sz="1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00"/>
              <a:buFont typeface="Arial"/>
              <a:buChar char="○"/>
              <a:defRPr sz="1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00"/>
              <a:buFont typeface="Arial"/>
              <a:buChar char="■"/>
              <a:defRPr sz="1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00"/>
              <a:buFont typeface="Arial"/>
              <a:buChar char="●"/>
              <a:defRPr sz="1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00"/>
              <a:buFont typeface="Arial"/>
              <a:buChar char="○"/>
              <a:defRPr sz="1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00"/>
              <a:buFont typeface="Arial"/>
              <a:buChar char="■"/>
              <a:defRPr sz="1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1104449" y="11671181"/>
            <a:ext cx="9949500" cy="267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●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○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■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●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○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■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●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○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622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Char char="■"/>
              <a:defRPr sz="6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>
            <a:spLocks noGrp="1"/>
          </p:cNvSpPr>
          <p:nvPr>
            <p:ph type="title"/>
          </p:nvPr>
        </p:nvSpPr>
        <p:spPr>
          <a:xfrm>
            <a:off x="1737106" y="3780787"/>
            <a:ext cx="22563000" cy="343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800"/>
              <a:buFont typeface="Arial"/>
              <a:buChar char="●"/>
              <a:defRPr sz="24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800"/>
              <a:buFont typeface="Arial"/>
              <a:buChar char="○"/>
              <a:defRPr sz="24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800"/>
              <a:buFont typeface="Arial"/>
              <a:buChar char="■"/>
              <a:defRPr sz="24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800"/>
              <a:buFont typeface="Arial"/>
              <a:buChar char="●"/>
              <a:defRPr sz="24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800"/>
              <a:buFont typeface="Arial"/>
              <a:buChar char="○"/>
              <a:defRPr sz="24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800"/>
              <a:buFont typeface="Arial"/>
              <a:buChar char="■"/>
              <a:defRPr sz="24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800"/>
              <a:buFont typeface="Arial"/>
              <a:buChar char="●"/>
              <a:defRPr sz="24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800"/>
              <a:buFont typeface="Arial"/>
              <a:buChar char="○"/>
              <a:defRPr sz="24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800"/>
              <a:buFont typeface="Arial"/>
              <a:buChar char="■"/>
              <a:defRPr sz="24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0"/>
          <p:cNvSpPr/>
          <p:nvPr/>
        </p:nvSpPr>
        <p:spPr>
          <a:xfrm>
            <a:off x="16200000" y="-1050"/>
            <a:ext cx="16200000" cy="4320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71925" tIns="471925" rIns="471925" bIns="4719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10"/>
          <p:cNvSpPr txBox="1">
            <a:spLocks noGrp="1"/>
          </p:cNvSpPr>
          <p:nvPr>
            <p:ph type="title"/>
          </p:nvPr>
        </p:nvSpPr>
        <p:spPr>
          <a:xfrm>
            <a:off x="940748" y="10357375"/>
            <a:ext cx="14333400" cy="12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700"/>
              <a:buFont typeface="Arial"/>
              <a:buChar char="●"/>
              <a:defRPr sz="21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700"/>
              <a:buFont typeface="Arial"/>
              <a:buChar char="○"/>
              <a:defRPr sz="21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700"/>
              <a:buFont typeface="Arial"/>
              <a:buChar char="■"/>
              <a:defRPr sz="21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700"/>
              <a:buFont typeface="Arial"/>
              <a:buChar char="●"/>
              <a:defRPr sz="21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700"/>
              <a:buFont typeface="Arial"/>
              <a:buChar char="○"/>
              <a:defRPr sz="21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700"/>
              <a:buFont typeface="Arial"/>
              <a:buChar char="■"/>
              <a:defRPr sz="21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700"/>
              <a:buFont typeface="Arial"/>
              <a:buChar char="●"/>
              <a:defRPr sz="21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700"/>
              <a:buFont typeface="Arial"/>
              <a:buChar char="○"/>
              <a:defRPr sz="21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700"/>
              <a:buFont typeface="Arial"/>
              <a:buChar char="■"/>
              <a:defRPr sz="21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subTitle" idx="1"/>
          </p:nvPr>
        </p:nvSpPr>
        <p:spPr>
          <a:xfrm>
            <a:off x="940748" y="23542887"/>
            <a:ext cx="14333400" cy="103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0"/>
              <a:buFont typeface="Arial"/>
              <a:buNone/>
              <a:defRPr sz="10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0"/>
              <a:buFont typeface="Arial"/>
              <a:buNone/>
              <a:defRPr sz="10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0"/>
              <a:buFont typeface="Arial"/>
              <a:buNone/>
              <a:defRPr sz="10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0"/>
              <a:buFont typeface="Arial"/>
              <a:buNone/>
              <a:defRPr sz="10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0"/>
              <a:buFont typeface="Arial"/>
              <a:buNone/>
              <a:defRPr sz="10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0"/>
              <a:buFont typeface="Arial"/>
              <a:buNone/>
              <a:defRPr sz="10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0"/>
              <a:buFont typeface="Arial"/>
              <a:buNone/>
              <a:defRPr sz="10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0"/>
              <a:buFont typeface="Arial"/>
              <a:buNone/>
              <a:defRPr sz="10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0"/>
              <a:buFont typeface="Arial"/>
              <a:buNone/>
              <a:defRPr sz="10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2"/>
          </p:nvPr>
        </p:nvSpPr>
        <p:spPr>
          <a:xfrm>
            <a:off x="17502165" y="6081470"/>
            <a:ext cx="13595700" cy="310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>
            <a:spLocks noGrp="1"/>
          </p:cNvSpPr>
          <p:nvPr>
            <p:ph type="body" idx="1"/>
          </p:nvPr>
        </p:nvSpPr>
        <p:spPr>
          <a:xfrm>
            <a:off x="1104449" y="35532388"/>
            <a:ext cx="21255600" cy="50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7" name="Google Shape;7;p2" descr="Uma imagem com texto, captura de ecrã, design&#10;&#10;Descrição gerada automaticamente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66" y="0"/>
            <a:ext cx="32398955" cy="4320063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"/>
          <p:cNvSpPr txBox="1"/>
          <p:nvPr/>
        </p:nvSpPr>
        <p:spPr>
          <a:xfrm>
            <a:off x="3162116" y="14553641"/>
            <a:ext cx="26257935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>
              <a:lnSpc>
                <a:spcPct val="150000"/>
              </a:lnSpc>
              <a:buSzPts val="4000"/>
            </a:pPr>
            <a:r>
              <a:rPr lang="pt-BR" sz="4000" dirty="0">
                <a:solidFill>
                  <a:srgbClr val="072A48"/>
                </a:solidFill>
                <a:latin typeface="Verdana"/>
                <a:ea typeface="Verdana"/>
                <a:cs typeface="Verdana"/>
                <a:sym typeface="Verdana"/>
              </a:rPr>
              <a:t>O Pronto Atendimento Jardim Macedônia é uma Unidade de 24 horas gerenciada pelo Centro de Estudos </a:t>
            </a:r>
            <a:r>
              <a:rPr lang="pt-BR" sz="4000" dirty="0" smtClean="0">
                <a:solidFill>
                  <a:srgbClr val="072A48"/>
                </a:solidFill>
                <a:latin typeface="Verdana"/>
                <a:ea typeface="Verdana"/>
                <a:cs typeface="Verdana"/>
                <a:sym typeface="Verdana"/>
              </a:rPr>
              <a:t>Dr. </a:t>
            </a:r>
            <a:r>
              <a:rPr lang="pt-BR" sz="4000" dirty="0">
                <a:solidFill>
                  <a:srgbClr val="072A48"/>
                </a:solidFill>
                <a:latin typeface="Verdana"/>
                <a:ea typeface="Verdana"/>
                <a:cs typeface="Verdana"/>
                <a:sym typeface="Verdana"/>
              </a:rPr>
              <a:t>João Amorim, atende pessoas de alta e média complexidade nas especialidades de Pediatria e Clínica Médica. </a:t>
            </a:r>
            <a:r>
              <a:rPr lang="pt-BR" sz="4000" dirty="0" smtClean="0">
                <a:solidFill>
                  <a:srgbClr val="072A48"/>
                </a:solidFill>
                <a:latin typeface="Verdana"/>
                <a:ea typeface="Verdana"/>
                <a:cs typeface="Verdana"/>
                <a:sym typeface="Verdana"/>
              </a:rPr>
              <a:t>Devido </a:t>
            </a:r>
            <a:r>
              <a:rPr lang="pt-BR" sz="4000" dirty="0">
                <a:solidFill>
                  <a:srgbClr val="072A48"/>
                </a:solidFill>
                <a:latin typeface="Verdana"/>
                <a:ea typeface="Verdana"/>
                <a:cs typeface="Verdana"/>
                <a:sym typeface="Verdana"/>
              </a:rPr>
              <a:t>a necessidade de urgência em muitos dos seus atendimentos, a Unidade visa prestar a assistência de uma forma ágil e prática. Com isso muitos pacientes chegavam sem documentação ou trazidos por terceiros, e em muitas das vezes os acompanhantes não trazem informações concretas para que possamos ofertar atendimento eficaz. </a:t>
            </a:r>
            <a:endParaRPr sz="4000" b="0" i="0" u="none" strike="noStrike" cap="none" dirty="0">
              <a:solidFill>
                <a:srgbClr val="072A48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4" name="Google Shape;54;p1"/>
          <p:cNvSpPr txBox="1"/>
          <p:nvPr/>
        </p:nvSpPr>
        <p:spPr>
          <a:xfrm>
            <a:off x="3070675" y="10542855"/>
            <a:ext cx="10700400" cy="1795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4375" tIns="42175" rIns="84375" bIns="42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23"/>
              <a:buFont typeface="Arial"/>
              <a:buNone/>
            </a:pPr>
            <a:r>
              <a:rPr lang="pt-BR" sz="3723" b="1" i="0" u="none" strike="noStrike" cap="none" dirty="0">
                <a:solidFill>
                  <a:srgbClr val="0DAEBB"/>
                </a:solidFill>
                <a:latin typeface="Verdana"/>
                <a:ea typeface="Verdana"/>
                <a:cs typeface="Verdana"/>
                <a:sym typeface="Verdana"/>
              </a:rPr>
              <a:t>AUTORES:</a:t>
            </a:r>
            <a:endParaRPr sz="3723" b="1" i="0" u="none" strike="noStrike" cap="none" dirty="0">
              <a:solidFill>
                <a:srgbClr val="0DAEBB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23"/>
              <a:buFont typeface="Arial"/>
              <a:buNone/>
            </a:pPr>
            <a:r>
              <a:rPr lang="pt-BR" sz="3723" b="0" i="0" u="none" strike="noStrike" cap="none" dirty="0" smtClean="0">
                <a:solidFill>
                  <a:srgbClr val="2A2460"/>
                </a:solidFill>
                <a:latin typeface="Verdana"/>
                <a:ea typeface="Verdana"/>
                <a:cs typeface="Verdana"/>
                <a:sym typeface="Verdana"/>
              </a:rPr>
              <a:t>Vilma Farias dos Santos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23"/>
              <a:buFont typeface="Arial"/>
              <a:buNone/>
            </a:pPr>
            <a:r>
              <a:rPr lang="pt-BR" sz="3723" dirty="0" smtClean="0">
                <a:solidFill>
                  <a:srgbClr val="2A2460"/>
                </a:solidFill>
                <a:latin typeface="Verdana"/>
                <a:ea typeface="Verdana"/>
                <a:cs typeface="Verdana"/>
                <a:sym typeface="Verdana"/>
              </a:rPr>
              <a:t>José Erivaldo Correia da Silva</a:t>
            </a:r>
            <a:endParaRPr lang="pt-BR" sz="3723" b="0" i="0" u="none" strike="noStrike" cap="none" dirty="0" smtClean="0">
              <a:solidFill>
                <a:srgbClr val="2A246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23"/>
              <a:buFont typeface="Arial"/>
              <a:buNone/>
            </a:pPr>
            <a:r>
              <a:rPr lang="pt-BR" sz="3723" dirty="0" smtClean="0">
                <a:solidFill>
                  <a:srgbClr val="2A2460"/>
                </a:solidFill>
                <a:latin typeface="Verdana"/>
                <a:ea typeface="Verdana"/>
                <a:cs typeface="Verdana"/>
                <a:sym typeface="Verdana"/>
              </a:rPr>
              <a:t>Rubens Gomes Ferreira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23"/>
              <a:buFont typeface="Arial"/>
              <a:buNone/>
            </a:pPr>
            <a:endParaRPr sz="3723" b="0" i="0" u="none" strike="noStrike" cap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5" name="Google Shape;55;p1"/>
          <p:cNvSpPr txBox="1"/>
          <p:nvPr/>
        </p:nvSpPr>
        <p:spPr>
          <a:xfrm>
            <a:off x="17091826" y="9331822"/>
            <a:ext cx="10700400" cy="169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4375" tIns="42175" rIns="84375" bIns="42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23"/>
              <a:buFont typeface="Arial"/>
              <a:buNone/>
            </a:pPr>
            <a:r>
              <a:rPr lang="pt-BR" sz="3723" b="1" i="0" u="none" strike="noStrike" cap="none" dirty="0">
                <a:solidFill>
                  <a:srgbClr val="0DAEBB"/>
                </a:solidFill>
                <a:latin typeface="Verdana"/>
                <a:ea typeface="Verdana"/>
                <a:cs typeface="Verdana"/>
                <a:sym typeface="Verdana"/>
              </a:rPr>
              <a:t>UNIDADE DE SAÚDE:</a:t>
            </a:r>
            <a:endParaRPr sz="3723" b="1" i="0" u="none" strike="noStrike" cap="none" dirty="0">
              <a:solidFill>
                <a:srgbClr val="0DAEBB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23"/>
              <a:buFont typeface="Arial"/>
              <a:buNone/>
            </a:pPr>
            <a:r>
              <a:rPr lang="pt-BR" sz="3723" b="0" i="0" u="none" strike="noStrike" cap="none" dirty="0" smtClean="0">
                <a:solidFill>
                  <a:srgbClr val="2A2460"/>
                </a:solidFill>
                <a:latin typeface="Verdana"/>
                <a:ea typeface="Verdana"/>
                <a:cs typeface="Verdana"/>
                <a:sym typeface="Verdana"/>
              </a:rPr>
              <a:t>Pronto Atendimento Jardim Macedônia</a:t>
            </a:r>
            <a:endParaRPr sz="3723" b="0" i="0" u="none" strike="noStrike" cap="none" dirty="0">
              <a:solidFill>
                <a:srgbClr val="2A246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23"/>
              <a:buFont typeface="Arial"/>
              <a:buNone/>
            </a:pPr>
            <a:endParaRPr sz="1633" b="0" i="0" u="none" strike="noStrike" cap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6" name="Google Shape;56;p1"/>
          <p:cNvSpPr txBox="1"/>
          <p:nvPr/>
        </p:nvSpPr>
        <p:spPr>
          <a:xfrm>
            <a:off x="3101156" y="13062503"/>
            <a:ext cx="2619697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8000" b="1" i="0" u="none" strike="noStrike" cap="none" dirty="0" smtClean="0">
                <a:solidFill>
                  <a:srgbClr val="0DAEBB"/>
                </a:solidFill>
                <a:latin typeface="Verdana"/>
                <a:ea typeface="Verdana"/>
                <a:cs typeface="Verdana"/>
                <a:sym typeface="Verdana"/>
              </a:rPr>
              <a:t>CENÁRIO DA EXPERIENCIA</a:t>
            </a:r>
            <a:endParaRPr sz="8000" b="1" i="0" u="none" strike="noStrike" cap="none" dirty="0">
              <a:solidFill>
                <a:srgbClr val="0DAEBB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3070675" y="20272856"/>
            <a:ext cx="16981714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8000" b="1" i="0" u="none" strike="noStrike" cap="none" dirty="0" smtClean="0">
                <a:solidFill>
                  <a:srgbClr val="0DAEBB"/>
                </a:solidFill>
                <a:latin typeface="Verdana"/>
                <a:ea typeface="Verdana"/>
                <a:cs typeface="Verdana"/>
                <a:sym typeface="Verdana"/>
              </a:rPr>
              <a:t>OBJETIVO</a:t>
            </a:r>
            <a:endParaRPr sz="8000" b="1" i="0" u="none" strike="noStrike" cap="none" dirty="0">
              <a:solidFill>
                <a:srgbClr val="0DAEBB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3162116" y="21677050"/>
            <a:ext cx="12468300" cy="8402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>
              <a:lnSpc>
                <a:spcPct val="150000"/>
              </a:lnSpc>
              <a:buSzPts val="4000"/>
            </a:pPr>
            <a:r>
              <a:rPr lang="pt-BR" sz="4000" dirty="0">
                <a:solidFill>
                  <a:srgbClr val="072A48"/>
                </a:solidFill>
                <a:latin typeface="Verdana"/>
                <a:ea typeface="Verdana"/>
                <a:cs typeface="Verdana"/>
                <a:sym typeface="Verdana"/>
              </a:rPr>
              <a:t>Aprimorar a abordagem inicial por meio de iniciativas de conscientização e envolvimento direcionadas a pacientes desprovidos de documentos de identificação ou trazidos por terceiros sem informações verificáveis sobre a situação. Reforçar junto às Unidades Básicas de Saúde (UBS) a importância de manter cadastros completos e atualizados das pessoas atendidas.</a:t>
            </a:r>
            <a:endParaRPr sz="4000" b="0" i="0" u="none" strike="noStrike" cap="none" dirty="0">
              <a:solidFill>
                <a:srgbClr val="072A48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9" name="Google Shape;59;p1"/>
          <p:cNvSpPr txBox="1"/>
          <p:nvPr/>
        </p:nvSpPr>
        <p:spPr>
          <a:xfrm>
            <a:off x="17354227" y="20161279"/>
            <a:ext cx="1252271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8000" b="1" dirty="0" smtClean="0">
                <a:solidFill>
                  <a:srgbClr val="0DAEBB"/>
                </a:solidFill>
                <a:latin typeface="Verdana"/>
                <a:ea typeface="Verdana"/>
                <a:cs typeface="Verdana"/>
                <a:sym typeface="Verdana"/>
              </a:rPr>
              <a:t>DESCRIÇÃO</a:t>
            </a:r>
            <a:endParaRPr sz="8000" b="1" i="0" u="none" strike="noStrike" cap="none" dirty="0">
              <a:solidFill>
                <a:srgbClr val="0DAEBB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0" name="Google Shape;60;p1"/>
          <p:cNvSpPr txBox="1"/>
          <p:nvPr/>
        </p:nvSpPr>
        <p:spPr>
          <a:xfrm>
            <a:off x="17309412" y="21621489"/>
            <a:ext cx="12468300" cy="157888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>
              <a:lnSpc>
                <a:spcPct val="150000"/>
              </a:lnSpc>
              <a:buSzPts val="4000"/>
            </a:pPr>
            <a:r>
              <a:rPr lang="pt-BR" sz="4000" dirty="0">
                <a:solidFill>
                  <a:srgbClr val="072A48"/>
                </a:solidFill>
                <a:latin typeface="Verdana"/>
                <a:ea typeface="Verdana"/>
                <a:cs typeface="Verdana"/>
                <a:sym typeface="Verdana"/>
              </a:rPr>
              <a:t>Examinamos um </a:t>
            </a:r>
            <a:r>
              <a:rPr lang="pt-BR" sz="4000" dirty="0" smtClean="0">
                <a:solidFill>
                  <a:srgbClr val="072A48"/>
                </a:solidFill>
                <a:latin typeface="Verdana"/>
                <a:ea typeface="Verdana"/>
                <a:cs typeface="Verdana"/>
                <a:sym typeface="Verdana"/>
              </a:rPr>
              <a:t>atendimento </a:t>
            </a:r>
            <a:r>
              <a:rPr lang="pt-BR" sz="4000" dirty="0">
                <a:solidFill>
                  <a:srgbClr val="072A48"/>
                </a:solidFill>
                <a:latin typeface="Verdana"/>
                <a:ea typeface="Verdana"/>
                <a:cs typeface="Verdana"/>
                <a:sym typeface="Verdana"/>
              </a:rPr>
              <a:t>ocorrido </a:t>
            </a:r>
            <a:r>
              <a:rPr lang="pt-BR" sz="4000" dirty="0" smtClean="0">
                <a:solidFill>
                  <a:srgbClr val="072A48"/>
                </a:solidFill>
                <a:latin typeface="Verdana"/>
                <a:ea typeface="Verdana"/>
                <a:cs typeface="Verdana"/>
                <a:sym typeface="Verdana"/>
              </a:rPr>
              <a:t>no Pronto Atendimento Jardim Macedônia, </a:t>
            </a:r>
            <a:r>
              <a:rPr lang="pt-BR" sz="4000" dirty="0">
                <a:solidFill>
                  <a:srgbClr val="072A48"/>
                </a:solidFill>
                <a:latin typeface="Verdana"/>
                <a:ea typeface="Verdana"/>
                <a:cs typeface="Verdana"/>
                <a:sym typeface="Verdana"/>
              </a:rPr>
              <a:t>no qual uma criança de 3 anos de idade foi trazida à Unidade por uma senhora que se identificou como avó da criança. Sem possuir documentos de identificação e sem conseguir fornecer dados pessoais precisos, a senhora alegou que a criança não residia com ela, apenas estava temporariamente em sua casa, pois era filha de seu </a:t>
            </a:r>
            <a:r>
              <a:rPr lang="pt-BR" sz="4000" dirty="0" smtClean="0">
                <a:solidFill>
                  <a:srgbClr val="072A48"/>
                </a:solidFill>
                <a:latin typeface="Verdana"/>
                <a:ea typeface="Verdana"/>
                <a:cs typeface="Verdana"/>
                <a:sym typeface="Verdana"/>
              </a:rPr>
              <a:t>enteado. Após </a:t>
            </a:r>
            <a:r>
              <a:rPr lang="pt-BR" sz="4000" dirty="0">
                <a:solidFill>
                  <a:srgbClr val="072A48"/>
                </a:solidFill>
                <a:latin typeface="Verdana"/>
                <a:ea typeface="Verdana"/>
                <a:cs typeface="Verdana"/>
                <a:sym typeface="Verdana"/>
              </a:rPr>
              <a:t>avaliar a situação e debater o caso com a</a:t>
            </a:r>
            <a:r>
              <a:rPr lang="pt-BR" sz="4000" dirty="0" smtClean="0">
                <a:solidFill>
                  <a:srgbClr val="072A48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pt-BR" sz="4000" dirty="0">
                <a:solidFill>
                  <a:srgbClr val="072A48"/>
                </a:solidFill>
                <a:latin typeface="Verdana"/>
                <a:ea typeface="Verdana"/>
                <a:cs typeface="Verdana"/>
                <a:sym typeface="Verdana"/>
              </a:rPr>
              <a:t>equipe </a:t>
            </a:r>
            <a:r>
              <a:rPr lang="pt-BR" sz="4000" dirty="0" smtClean="0">
                <a:solidFill>
                  <a:srgbClr val="072A48"/>
                </a:solidFill>
                <a:latin typeface="Verdana"/>
                <a:ea typeface="Verdana"/>
                <a:cs typeface="Verdana"/>
                <a:sym typeface="Verdana"/>
              </a:rPr>
              <a:t>multiprofissional, </a:t>
            </a:r>
            <a:r>
              <a:rPr lang="pt-BR" sz="4000" dirty="0">
                <a:solidFill>
                  <a:srgbClr val="072A48"/>
                </a:solidFill>
                <a:latin typeface="Verdana"/>
                <a:ea typeface="Verdana"/>
                <a:cs typeface="Verdana"/>
                <a:sym typeface="Verdana"/>
              </a:rPr>
              <a:t>concluímos que a situação do menor requeria uma investigação mais aprofundada. Era necessário entrar em contato com o tutor legal para obter informações verídicas sobre a situação e garantir o bem-estar, a saúde e a proteção integral da criança.</a:t>
            </a:r>
            <a:endParaRPr sz="4000" b="0" i="0" u="none" strike="noStrike" cap="none" dirty="0">
              <a:solidFill>
                <a:srgbClr val="072A48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1" name="Google Shape;61;p1"/>
          <p:cNvSpPr txBox="1"/>
          <p:nvPr/>
        </p:nvSpPr>
        <p:spPr>
          <a:xfrm>
            <a:off x="3162116" y="31346976"/>
            <a:ext cx="12224460" cy="10248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>
              <a:lnSpc>
                <a:spcPct val="150000"/>
              </a:lnSpc>
              <a:buSzPts val="4000"/>
            </a:pPr>
            <a:r>
              <a:rPr lang="pt-BR" sz="4000" dirty="0">
                <a:solidFill>
                  <a:srgbClr val="072A48"/>
                </a:solidFill>
                <a:latin typeface="Verdana"/>
                <a:ea typeface="Verdana"/>
                <a:cs typeface="Verdana"/>
                <a:sym typeface="Verdana"/>
              </a:rPr>
              <a:t>A partir das ações promovidas reunimos a equipe e reforçamos sobre a necessidade de apresentação do documento de identificação e cartão do SUS para que a Unidade oferte um melhor atendimento aos usuários.  A equipe encontra-se preparada para situações em que não há documentos pessoais ou que não possuem informações fiéis para que a assistência à saúde seja resolutiva, humanizada e qualificada para um atendimento seguro.</a:t>
            </a:r>
            <a:endParaRPr sz="4000" b="0" i="0" u="none" strike="noStrike" cap="none" dirty="0">
              <a:solidFill>
                <a:srgbClr val="072A48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2" name="Google Shape;62;p1"/>
          <p:cNvSpPr txBox="1"/>
          <p:nvPr/>
        </p:nvSpPr>
        <p:spPr>
          <a:xfrm>
            <a:off x="3070675" y="29731888"/>
            <a:ext cx="2644081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8000" b="1" i="0" u="none" strike="noStrike" cap="none" dirty="0" smtClean="0">
                <a:solidFill>
                  <a:srgbClr val="0DAEBB"/>
                </a:solidFill>
                <a:latin typeface="Verdana"/>
                <a:ea typeface="Verdana"/>
                <a:cs typeface="Verdana"/>
                <a:sym typeface="Verdana"/>
              </a:rPr>
              <a:t>RESULTADOS</a:t>
            </a:r>
            <a:endParaRPr sz="8000" b="1" i="0" u="none" strike="noStrike" cap="none" dirty="0">
              <a:solidFill>
                <a:srgbClr val="0DAEBB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3" name="Google Shape;63;p1"/>
          <p:cNvSpPr txBox="1"/>
          <p:nvPr/>
        </p:nvSpPr>
        <p:spPr>
          <a:xfrm>
            <a:off x="0" y="5807703"/>
            <a:ext cx="32399288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8000" b="1" dirty="0" smtClean="0">
                <a:solidFill>
                  <a:srgbClr val="0DAEBB"/>
                </a:solidFill>
                <a:latin typeface="Verdana"/>
                <a:ea typeface="Verdana"/>
                <a:cs typeface="Verdana"/>
                <a:sym typeface="Verdana"/>
              </a:rPr>
              <a:t> IDENTIFICAÇÃO CORRETA DO PACIENTE EM UM PRONTO ATENDIMENTO</a:t>
            </a:r>
            <a:endParaRPr sz="8000" b="1" i="0" u="none" strike="noStrike" cap="none" dirty="0">
              <a:solidFill>
                <a:srgbClr val="0DAEBB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4" name="Google Shape;64;p1"/>
          <p:cNvSpPr txBox="1"/>
          <p:nvPr/>
        </p:nvSpPr>
        <p:spPr>
          <a:xfrm>
            <a:off x="3070675" y="9275287"/>
            <a:ext cx="10700400" cy="17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4375" tIns="42175" rIns="84375" bIns="42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23"/>
              <a:buFont typeface="Arial"/>
              <a:buNone/>
            </a:pPr>
            <a:r>
              <a:rPr lang="pt-BR" sz="3723" b="1" dirty="0" smtClean="0">
                <a:solidFill>
                  <a:srgbClr val="0DAEBB"/>
                </a:solidFill>
                <a:latin typeface="Verdana"/>
                <a:ea typeface="Verdana"/>
                <a:cs typeface="Verdana"/>
                <a:sym typeface="Verdana"/>
              </a:rPr>
              <a:t>EIXO </a:t>
            </a:r>
            <a:r>
              <a:rPr lang="pt-BR" sz="3723" b="1" dirty="0">
                <a:solidFill>
                  <a:srgbClr val="0DAEBB"/>
                </a:solidFill>
                <a:latin typeface="Verdana"/>
                <a:ea typeface="Verdana"/>
                <a:cs typeface="Verdana"/>
                <a:sym typeface="Verdana"/>
              </a:rPr>
              <a:t>TEMÁTICO</a:t>
            </a:r>
            <a:r>
              <a:rPr lang="pt-BR" sz="3723" b="1" i="0" u="none" strike="noStrike" cap="none" dirty="0">
                <a:solidFill>
                  <a:srgbClr val="0DAEBB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endParaRPr sz="3723" b="1" i="0" u="none" strike="noStrike" cap="none" dirty="0">
              <a:solidFill>
                <a:srgbClr val="0DAEBB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SzPts val="3323"/>
            </a:pPr>
            <a:r>
              <a:rPr lang="pt-BR" sz="3723" dirty="0">
                <a:latin typeface="Verdana"/>
                <a:ea typeface="Verdana"/>
                <a:cs typeface="Verdana"/>
                <a:sym typeface="Verdana"/>
              </a:rPr>
              <a:t>Meta 1 – Identificação Correta do Paciente</a:t>
            </a:r>
            <a:endParaRPr sz="3723" b="0" i="0" u="none" strike="noStrike" cap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386</Words>
  <Application>Microsoft Office PowerPoint</Application>
  <PresentationFormat>Personalizar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Verdana</vt:lpstr>
      <vt:lpstr>Simple Light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Karoline Menezes</dc:creator>
  <cp:lastModifiedBy>Cejam</cp:lastModifiedBy>
  <cp:revision>4</cp:revision>
  <dcterms:modified xsi:type="dcterms:W3CDTF">2023-08-10T17:24:02Z</dcterms:modified>
</cp:coreProperties>
</file>