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7559675" cy="10691813"/>
  <p:notesSz cx="6858000" cy="9144000"/>
  <p:embeddedFontLst>
    <p:embeddedFont>
      <p:font typeface="Exo" panose="020B0604020202020204" charset="0"/>
      <p:regular r:id="rId4"/>
      <p:bold r:id="rId5"/>
      <p:italic r:id="rId6"/>
      <p:boldItalic r:id="rId7"/>
    </p:embeddedFont>
    <p:embeddedFont>
      <p:font typeface="Exo ExtraLight" panose="020B060402020202020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431">
          <p15:clr>
            <a:srgbClr val="747775"/>
          </p15:clr>
        </p15:guide>
        <p15:guide id="2" pos="4513">
          <p15:clr>
            <a:srgbClr val="747775"/>
          </p15:clr>
        </p15:guide>
        <p15:guide id="3" orient="horz" pos="3367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" roundtripDataSignature="AMtx7mhrUszyUGHHNlGuUhkp4ErGZe1z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50" d="100"/>
          <a:sy n="150" d="100"/>
        </p:scale>
        <p:origin x="254" y="-1440"/>
      </p:cViewPr>
      <p:guideLst>
        <p:guide pos="2431"/>
        <p:guide pos="4513"/>
        <p:guide orient="horz"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customschemas.google.com/relationships/presentationmetadata" Target="meta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ctrTitle"/>
          </p:nvPr>
        </p:nvSpPr>
        <p:spPr>
          <a:xfrm>
            <a:off x="257712" y="1547778"/>
            <a:ext cx="7044600" cy="42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subTitle" idx="1"/>
          </p:nvPr>
        </p:nvSpPr>
        <p:spPr>
          <a:xfrm>
            <a:off x="257705" y="5891409"/>
            <a:ext cx="7044600" cy="16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>
            <a:spLocks noGrp="1"/>
          </p:cNvSpPr>
          <p:nvPr>
            <p:ph type="title" hasCustomPrompt="1"/>
          </p:nvPr>
        </p:nvSpPr>
        <p:spPr>
          <a:xfrm>
            <a:off x="257705" y="2299346"/>
            <a:ext cx="7044600" cy="40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1"/>
          </p:nvPr>
        </p:nvSpPr>
        <p:spPr>
          <a:xfrm>
            <a:off x="257705" y="6552657"/>
            <a:ext cx="7044600" cy="27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257705" y="4471058"/>
            <a:ext cx="7044600" cy="17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1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1"/>
          </p:nvPr>
        </p:nvSpPr>
        <p:spPr>
          <a:xfrm>
            <a:off x="257705" y="2395696"/>
            <a:ext cx="33069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2"/>
          </p:nvPr>
        </p:nvSpPr>
        <p:spPr>
          <a:xfrm>
            <a:off x="3995291" y="2395696"/>
            <a:ext cx="33069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257705" y="1154948"/>
            <a:ext cx="2321700" cy="15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257705" y="2888617"/>
            <a:ext cx="2321700" cy="6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405325" y="935745"/>
            <a:ext cx="5264700" cy="85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/>
          <p:nvPr/>
        </p:nvSpPr>
        <p:spPr>
          <a:xfrm>
            <a:off x="3780000" y="-260"/>
            <a:ext cx="3780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219508" y="2563450"/>
            <a:ext cx="3344400" cy="30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subTitle" idx="1"/>
          </p:nvPr>
        </p:nvSpPr>
        <p:spPr>
          <a:xfrm>
            <a:off x="219508" y="5826865"/>
            <a:ext cx="3344400" cy="25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4083839" y="1505164"/>
            <a:ext cx="3172200" cy="76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257705" y="8794266"/>
            <a:ext cx="4959600" cy="12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/>
          <p:nvPr/>
        </p:nvSpPr>
        <p:spPr>
          <a:xfrm>
            <a:off x="499576" y="2815224"/>
            <a:ext cx="3305288" cy="2441043"/>
          </a:xfrm>
          <a:prstGeom prst="roundRect">
            <a:avLst>
              <a:gd name="adj" fmla="val 7647"/>
            </a:avLst>
          </a:prstGeom>
          <a:solidFill>
            <a:schemeClr val="lt1"/>
          </a:solidFill>
          <a:ln w="9525" cap="flat" cmpd="sng">
            <a:solidFill>
              <a:srgbClr val="94128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"/>
          <p:cNvSpPr/>
          <p:nvPr/>
        </p:nvSpPr>
        <p:spPr>
          <a:xfrm>
            <a:off x="569750" y="2693714"/>
            <a:ext cx="948000" cy="231000"/>
          </a:xfrm>
          <a:prstGeom prst="roundRect">
            <a:avLst>
              <a:gd name="adj" fmla="val 16667"/>
            </a:avLst>
          </a:prstGeom>
          <a:solidFill>
            <a:srgbClr val="94128D"/>
          </a:solidFill>
          <a:ln>
            <a:noFill/>
          </a:ln>
        </p:spPr>
        <p:txBody>
          <a:bodyPr spcFirstLastPara="1" wrap="square" lIns="81100" tIns="81100" rIns="81100" bIns="81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2"/>
              <a:buFont typeface="Arial"/>
              <a:buNone/>
            </a:pPr>
            <a:endParaRPr sz="1242" b="0" i="0" u="none" strike="noStrike" cap="none">
              <a:solidFill>
                <a:srgbClr val="822C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"/>
          <p:cNvSpPr txBox="1">
            <a:spLocks noGrp="1"/>
          </p:cNvSpPr>
          <p:nvPr>
            <p:ph type="subTitle" idx="1"/>
          </p:nvPr>
        </p:nvSpPr>
        <p:spPr>
          <a:xfrm>
            <a:off x="603458" y="2678125"/>
            <a:ext cx="914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100" tIns="81100" rIns="81100" bIns="811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537"/>
              <a:buNone/>
            </a:pPr>
            <a:r>
              <a:rPr lang="pt-BR" sz="1078" b="1">
                <a:solidFill>
                  <a:srgbClr val="FFFFFF"/>
                </a:solidFill>
              </a:rPr>
              <a:t>Introdução       </a:t>
            </a:r>
            <a:endParaRPr sz="1078" b="1">
              <a:solidFill>
                <a:srgbClr val="FFFFFF"/>
              </a:solidFill>
            </a:endParaRPr>
          </a:p>
        </p:txBody>
      </p:sp>
      <p:sp>
        <p:nvSpPr>
          <p:cNvPr id="58" name="Google Shape;58;p1"/>
          <p:cNvSpPr/>
          <p:nvPr/>
        </p:nvSpPr>
        <p:spPr>
          <a:xfrm>
            <a:off x="508662" y="5486930"/>
            <a:ext cx="3293873" cy="838234"/>
          </a:xfrm>
          <a:prstGeom prst="roundRect">
            <a:avLst>
              <a:gd name="adj" fmla="val 13912"/>
            </a:avLst>
          </a:prstGeom>
          <a:solidFill>
            <a:schemeClr val="lt1"/>
          </a:solidFill>
          <a:ln w="9525" cap="flat" cmpd="sng">
            <a:solidFill>
              <a:srgbClr val="94128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"/>
          <p:cNvSpPr/>
          <p:nvPr/>
        </p:nvSpPr>
        <p:spPr>
          <a:xfrm>
            <a:off x="605728" y="5363672"/>
            <a:ext cx="776400" cy="231000"/>
          </a:xfrm>
          <a:prstGeom prst="roundRect">
            <a:avLst>
              <a:gd name="adj" fmla="val 16667"/>
            </a:avLst>
          </a:prstGeom>
          <a:solidFill>
            <a:srgbClr val="94128D"/>
          </a:solidFill>
          <a:ln>
            <a:noFill/>
          </a:ln>
        </p:spPr>
        <p:txBody>
          <a:bodyPr spcFirstLastPara="1" wrap="square" lIns="81100" tIns="81100" rIns="81100" bIns="81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2"/>
              <a:buFont typeface="Arial"/>
              <a:buNone/>
            </a:pPr>
            <a:endParaRPr sz="1242" b="0" i="0" u="none" strike="noStrike" cap="none">
              <a:solidFill>
                <a:srgbClr val="822C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"/>
          <p:cNvSpPr txBox="1">
            <a:spLocks noGrp="1"/>
          </p:cNvSpPr>
          <p:nvPr>
            <p:ph type="subTitle" idx="1"/>
          </p:nvPr>
        </p:nvSpPr>
        <p:spPr>
          <a:xfrm>
            <a:off x="605728" y="5362685"/>
            <a:ext cx="914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100" tIns="81100" rIns="81100" bIns="811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537"/>
              <a:buNone/>
            </a:pPr>
            <a:r>
              <a:rPr lang="pt-BR" sz="1078" b="1" dirty="0">
                <a:solidFill>
                  <a:srgbClr val="FFFFFF"/>
                </a:solidFill>
              </a:rPr>
              <a:t>Objetivo</a:t>
            </a:r>
            <a:endParaRPr sz="1078" b="1" dirty="0">
              <a:solidFill>
                <a:srgbClr val="FFFFFF"/>
              </a:solidFill>
            </a:endParaRPr>
          </a:p>
        </p:txBody>
      </p:sp>
      <p:sp>
        <p:nvSpPr>
          <p:cNvPr id="61" name="Google Shape;61;p1"/>
          <p:cNvSpPr txBox="1"/>
          <p:nvPr/>
        </p:nvSpPr>
        <p:spPr>
          <a:xfrm>
            <a:off x="492963" y="5524654"/>
            <a:ext cx="3235319" cy="5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buSzPts val="900"/>
            </a:pPr>
            <a:r>
              <a:rPr lang="pt-BR" sz="900" dirty="0"/>
              <a:t>Analisar a importância da terapia compressiva na prevenção da recidiva de úlceras venosas e discutir os principais fatores que dificultam a adesão ao tratamento entre pacientes em situação de vulnerabilidade social.</a:t>
            </a:r>
            <a:endParaRPr sz="10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"/>
          <p:cNvSpPr/>
          <p:nvPr/>
        </p:nvSpPr>
        <p:spPr>
          <a:xfrm>
            <a:off x="499576" y="6555827"/>
            <a:ext cx="3293873" cy="1874834"/>
          </a:xfrm>
          <a:prstGeom prst="roundRect">
            <a:avLst>
              <a:gd name="adj" fmla="val 4173"/>
            </a:avLst>
          </a:prstGeom>
          <a:solidFill>
            <a:schemeClr val="lt1"/>
          </a:solidFill>
          <a:ln w="9525" cap="flat" cmpd="sng">
            <a:solidFill>
              <a:srgbClr val="94128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/>
          <p:nvPr/>
        </p:nvSpPr>
        <p:spPr>
          <a:xfrm>
            <a:off x="616607" y="6419580"/>
            <a:ext cx="776400" cy="231000"/>
          </a:xfrm>
          <a:prstGeom prst="roundRect">
            <a:avLst>
              <a:gd name="adj" fmla="val 16667"/>
            </a:avLst>
          </a:prstGeom>
          <a:solidFill>
            <a:srgbClr val="94128D"/>
          </a:solidFill>
          <a:ln>
            <a:noFill/>
          </a:ln>
        </p:spPr>
        <p:txBody>
          <a:bodyPr spcFirstLastPara="1" wrap="square" lIns="81100" tIns="81100" rIns="81100" bIns="81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2"/>
              <a:buFont typeface="Arial"/>
              <a:buNone/>
            </a:pPr>
            <a:endParaRPr sz="1242" b="0" i="0" u="none" strike="noStrike" cap="none" dirty="0">
              <a:solidFill>
                <a:srgbClr val="822C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"/>
          <p:cNvSpPr txBox="1">
            <a:spLocks noGrp="1"/>
          </p:cNvSpPr>
          <p:nvPr>
            <p:ph type="subTitle" idx="1"/>
          </p:nvPr>
        </p:nvSpPr>
        <p:spPr>
          <a:xfrm>
            <a:off x="594466" y="6426956"/>
            <a:ext cx="914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100" tIns="81100" rIns="81100" bIns="811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537"/>
              <a:buNone/>
            </a:pPr>
            <a:r>
              <a:rPr lang="pt-BR" sz="1078" b="1" dirty="0">
                <a:solidFill>
                  <a:srgbClr val="FFFFFF"/>
                </a:solidFill>
              </a:rPr>
              <a:t>Métodos</a:t>
            </a:r>
            <a:endParaRPr sz="1078" b="1" dirty="0">
              <a:solidFill>
                <a:srgbClr val="FFFFFF"/>
              </a:solidFill>
            </a:endParaRPr>
          </a:p>
        </p:txBody>
      </p:sp>
      <p:sp>
        <p:nvSpPr>
          <p:cNvPr id="65" name="Google Shape;65;p1"/>
          <p:cNvSpPr txBox="1"/>
          <p:nvPr/>
        </p:nvSpPr>
        <p:spPr>
          <a:xfrm>
            <a:off x="523000" y="6593551"/>
            <a:ext cx="3205283" cy="1813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pt-BR" sz="830" dirty="0"/>
              <a:t>Trata-se de uma revisão integrativa da literatura, de abordagem qualitativa e caráter descritivo. A busca foi realizada nas bases de dados </a:t>
            </a:r>
            <a:r>
              <a:rPr lang="pt-BR" sz="830" dirty="0" err="1"/>
              <a:t>PubMed</a:t>
            </a:r>
            <a:r>
              <a:rPr lang="pt-BR" sz="830" dirty="0"/>
              <a:t>, SciELO, LILACS e Biblioteca Virtual em Saúde (BVS), utilizando os descritores </a:t>
            </a:r>
            <a:r>
              <a:rPr lang="pt-BR" sz="830" dirty="0" err="1"/>
              <a:t>DeCS</a:t>
            </a:r>
            <a:r>
              <a:rPr lang="pt-BR" sz="830" dirty="0"/>
              <a:t>/</a:t>
            </a:r>
            <a:r>
              <a:rPr lang="pt-BR" sz="830" dirty="0" err="1"/>
              <a:t>MeSH</a:t>
            </a:r>
            <a:r>
              <a:rPr lang="pt-BR" sz="830" dirty="0"/>
              <a:t>: </a:t>
            </a:r>
            <a:r>
              <a:rPr lang="pt-BR" sz="830" b="1" dirty="0"/>
              <a:t>Úlcera Venosa</a:t>
            </a:r>
            <a:r>
              <a:rPr lang="pt-BR" sz="830" dirty="0"/>
              <a:t>, </a:t>
            </a:r>
            <a:r>
              <a:rPr lang="pt-BR" sz="830" b="1" dirty="0"/>
              <a:t>Terapia Compressiva</a:t>
            </a:r>
            <a:r>
              <a:rPr lang="pt-BR" sz="830" dirty="0"/>
              <a:t>, </a:t>
            </a:r>
            <a:r>
              <a:rPr lang="pt-BR" sz="830" b="1" dirty="0"/>
              <a:t>Adesão ao Tratamento</a:t>
            </a:r>
            <a:r>
              <a:rPr lang="pt-BR" sz="830" dirty="0"/>
              <a:t>, </a:t>
            </a:r>
            <a:r>
              <a:rPr lang="pt-BR" sz="830" b="1" dirty="0"/>
              <a:t>Vulnerabilidade Social</a:t>
            </a:r>
            <a:r>
              <a:rPr lang="pt-BR" sz="830" dirty="0"/>
              <a:t>, </a:t>
            </a:r>
            <a:r>
              <a:rPr lang="pt-BR" sz="830" b="1" dirty="0"/>
              <a:t>Atenção Primária à Saúde</a:t>
            </a:r>
            <a:r>
              <a:rPr lang="pt-BR" sz="830" dirty="0"/>
              <a:t> e </a:t>
            </a:r>
            <a:r>
              <a:rPr lang="pt-BR" sz="830" b="1" dirty="0"/>
              <a:t>Enfermagem</a:t>
            </a:r>
            <a:r>
              <a:rPr lang="pt-BR" sz="830" dirty="0"/>
              <a:t>, combinados pelos operadores booleanos </a:t>
            </a:r>
            <a:r>
              <a:rPr lang="pt-BR" sz="830" b="1" dirty="0"/>
              <a:t>AND</a:t>
            </a:r>
            <a:r>
              <a:rPr lang="pt-BR" sz="830" dirty="0"/>
              <a:t> e </a:t>
            </a:r>
            <a:r>
              <a:rPr lang="pt-BR" sz="830" b="1" dirty="0"/>
              <a:t>OR</a:t>
            </a:r>
            <a:endParaRPr lang="pt-BR" sz="830" dirty="0"/>
          </a:p>
          <a:p>
            <a:pPr algn="just"/>
            <a:r>
              <a:rPr lang="pt-BR" sz="830" dirty="0"/>
              <a:t>Foram incluídos artigos publicados entre 2015 e 2025, disponíveis na íntegra, em português, inglês e espanhol, relacionados ao tema da pesquisa. Excluíram-se estudos duplicados, relatos de caso, editoriais, cartas ao editor e publicações que não respondiam ao objetivo proposto</a:t>
            </a:r>
            <a:endParaRPr sz="83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"/>
          <p:cNvSpPr/>
          <p:nvPr/>
        </p:nvSpPr>
        <p:spPr>
          <a:xfrm>
            <a:off x="488766" y="8508362"/>
            <a:ext cx="5747750" cy="1560638"/>
          </a:xfrm>
          <a:prstGeom prst="roundRect">
            <a:avLst>
              <a:gd name="adj" fmla="val 13912"/>
            </a:avLst>
          </a:prstGeom>
          <a:solidFill>
            <a:schemeClr val="lt1"/>
          </a:solidFill>
          <a:ln w="9525" cap="flat" cmpd="sng">
            <a:solidFill>
              <a:srgbClr val="94128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"/>
          <p:cNvSpPr/>
          <p:nvPr/>
        </p:nvSpPr>
        <p:spPr>
          <a:xfrm>
            <a:off x="544806" y="8444294"/>
            <a:ext cx="926700" cy="231000"/>
          </a:xfrm>
          <a:prstGeom prst="roundRect">
            <a:avLst>
              <a:gd name="adj" fmla="val 16667"/>
            </a:avLst>
          </a:prstGeom>
          <a:solidFill>
            <a:srgbClr val="94128D"/>
          </a:solidFill>
          <a:ln>
            <a:noFill/>
          </a:ln>
        </p:spPr>
        <p:txBody>
          <a:bodyPr spcFirstLastPara="1" wrap="square" lIns="81100" tIns="81100" rIns="81100" bIns="81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2"/>
              <a:buFont typeface="Arial"/>
              <a:buNone/>
            </a:pPr>
            <a:endParaRPr sz="1242" b="0" i="0" u="none" strike="noStrike" cap="none">
              <a:solidFill>
                <a:srgbClr val="822C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"/>
          <p:cNvSpPr txBox="1">
            <a:spLocks noGrp="1"/>
          </p:cNvSpPr>
          <p:nvPr>
            <p:ph type="subTitle" idx="1"/>
          </p:nvPr>
        </p:nvSpPr>
        <p:spPr>
          <a:xfrm>
            <a:off x="526816" y="8424462"/>
            <a:ext cx="914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100" tIns="81100" rIns="81100" bIns="811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537"/>
              <a:buNone/>
            </a:pPr>
            <a:r>
              <a:rPr lang="pt-BR" sz="1078" b="1" dirty="0">
                <a:solidFill>
                  <a:srgbClr val="FFFFFF"/>
                </a:solidFill>
              </a:rPr>
              <a:t>Conclusão</a:t>
            </a:r>
            <a:endParaRPr sz="1078" b="1" dirty="0">
              <a:solidFill>
                <a:srgbClr val="FFFFFF"/>
              </a:solidFill>
            </a:endParaRPr>
          </a:p>
        </p:txBody>
      </p:sp>
      <p:sp>
        <p:nvSpPr>
          <p:cNvPr id="69" name="Google Shape;69;p1"/>
          <p:cNvSpPr txBox="1"/>
          <p:nvPr/>
        </p:nvSpPr>
        <p:spPr>
          <a:xfrm>
            <a:off x="523000" y="8578461"/>
            <a:ext cx="5740144" cy="7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pt-BR" sz="900" dirty="0"/>
              <a:t>A terapia compressiva permanece como a principal estratégia baseada em evidências para prevenir a recorrência das úlceras venosas Nesse cenário, a Estratégia Saúde da Família desempenha papel fundamental ao promover acompanhamento longitudinal, educação em saúde, fortalecimento do autocuidado e monitoramento contínuo da adesão terapêutica. Destaca-se o protagonismo do enfermeiro na avaliação clínica, na orientação quanto ao uso correto da terapia compressiva, na identificação precoce das barreiras ao tratamento e na coordenação do cuidado. Além disso, a ampliação de políticas públicas que garantam o acesso às meias compressivas, especialmente para pacientes em situação de vulnerabilidade social, representa uma estratégia capaz de reduzir desigualdades, prevenir complicações, diminuir internações evitáveis e otimizar os recursos do Sistema Único de Saúde, contribuindo para uma assistência mais equitativa e resolutiva.</a:t>
            </a:r>
          </a:p>
        </p:txBody>
      </p:sp>
      <p:sp>
        <p:nvSpPr>
          <p:cNvPr id="70" name="Google Shape;70;p1"/>
          <p:cNvSpPr txBox="1">
            <a:spLocks noGrp="1"/>
          </p:cNvSpPr>
          <p:nvPr>
            <p:ph type="subTitle" idx="1"/>
          </p:nvPr>
        </p:nvSpPr>
        <p:spPr>
          <a:xfrm>
            <a:off x="506128" y="1190866"/>
            <a:ext cx="6009671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100" tIns="81100" rIns="81100" bIns="81100" anchor="t" anchorCtr="0">
            <a:noAutofit/>
          </a:bodyPr>
          <a:lstStyle/>
          <a:p>
            <a:pPr marL="0" indent="0" algn="just">
              <a:lnSpc>
                <a:spcPct val="70000"/>
              </a:lnSpc>
              <a:buSzPts val="537"/>
            </a:pPr>
            <a:r>
              <a:rPr lang="pt-BR" sz="1378" b="1" dirty="0">
                <a:solidFill>
                  <a:srgbClr val="FFFFFF"/>
                </a:solidFill>
              </a:rPr>
              <a:t>A TERAPIA COMPRESSIVA COMO ESTRATÉGIA DE PREVENÇÃO DA RECIDIVA DE ÚLCERAS VENOSAS: DESAFIOS DA ADESÃO ENTRE PACIENTES EM SITUAÇÃO DE VULNERABILIDADE SOCIAL</a:t>
            </a:r>
            <a:endParaRPr lang="pt-BR" dirty="0"/>
          </a:p>
          <a:p>
            <a:pPr marL="0" lvl="0" indent="0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537"/>
              <a:buNone/>
            </a:pPr>
            <a:endParaRPr sz="1378" b="1" dirty="0">
              <a:solidFill>
                <a:srgbClr val="FFFFFF"/>
              </a:solidFill>
            </a:endParaRPr>
          </a:p>
        </p:txBody>
      </p:sp>
      <p:cxnSp>
        <p:nvCxnSpPr>
          <p:cNvPr id="71" name="Google Shape;71;p1"/>
          <p:cNvCxnSpPr/>
          <p:nvPr/>
        </p:nvCxnSpPr>
        <p:spPr>
          <a:xfrm>
            <a:off x="605728" y="1737309"/>
            <a:ext cx="4673400" cy="0"/>
          </a:xfrm>
          <a:prstGeom prst="straightConnector1">
            <a:avLst/>
          </a:prstGeom>
          <a:noFill/>
          <a:ln w="9525" cap="flat" cmpd="sng">
            <a:solidFill>
              <a:srgbClr val="0045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" name="Google Shape;72;p1"/>
          <p:cNvSpPr txBox="1">
            <a:spLocks noGrp="1"/>
          </p:cNvSpPr>
          <p:nvPr>
            <p:ph type="subTitle" idx="1"/>
          </p:nvPr>
        </p:nvSpPr>
        <p:spPr>
          <a:xfrm>
            <a:off x="523000" y="1752423"/>
            <a:ext cx="67878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100" tIns="81100" rIns="81100" bIns="81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7"/>
              <a:buNone/>
            </a:pPr>
            <a:r>
              <a:rPr lang="pt-BR" sz="978" dirty="0">
                <a:solidFill>
                  <a:srgbClr val="FFFFFF"/>
                </a:solidFill>
                <a:latin typeface="Exo ExtraLight"/>
                <a:ea typeface="Exo ExtraLight"/>
                <a:cs typeface="Exo ExtraLight"/>
                <a:sym typeface="Exo ExtraLight"/>
              </a:rPr>
              <a:t>Angela Maria Tabata Osawa  </a:t>
            </a:r>
            <a:endParaRPr sz="978" dirty="0">
              <a:solidFill>
                <a:srgbClr val="FFFFFF"/>
              </a:solidFill>
              <a:latin typeface="Exo ExtraLight"/>
              <a:ea typeface="Exo ExtraLight"/>
              <a:cs typeface="Exo ExtraLight"/>
              <a:sym typeface="Exo Extra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7"/>
              <a:buNone/>
            </a:pPr>
            <a:r>
              <a:rPr lang="pt-BR" sz="978" dirty="0">
                <a:solidFill>
                  <a:srgbClr val="FFFFFF"/>
                </a:solidFill>
                <a:latin typeface="Exo ExtraLight"/>
                <a:ea typeface="Exo ExtraLight"/>
                <a:cs typeface="Exo ExtraLight"/>
                <a:sym typeface="Exo ExtraLight"/>
              </a:rPr>
              <a:t>UBS Jardim Comercial – São Paulo</a:t>
            </a:r>
            <a:endParaRPr sz="978" dirty="0">
              <a:solidFill>
                <a:srgbClr val="FFFFFF"/>
              </a:solidFill>
              <a:latin typeface="Exo ExtraLight"/>
              <a:ea typeface="Exo ExtraLight"/>
              <a:cs typeface="Exo ExtraLight"/>
              <a:sym typeface="Exo ExtraLight"/>
            </a:endParaRPr>
          </a:p>
        </p:txBody>
      </p:sp>
      <p:sp>
        <p:nvSpPr>
          <p:cNvPr id="73" name="Google Shape;73;p1"/>
          <p:cNvSpPr/>
          <p:nvPr/>
        </p:nvSpPr>
        <p:spPr>
          <a:xfrm>
            <a:off x="3894044" y="2809214"/>
            <a:ext cx="3305288" cy="5621447"/>
          </a:xfrm>
          <a:prstGeom prst="roundRect">
            <a:avLst>
              <a:gd name="adj" fmla="val 5443"/>
            </a:avLst>
          </a:prstGeom>
          <a:solidFill>
            <a:schemeClr val="lt1"/>
          </a:solidFill>
          <a:ln w="9525" cap="flat" cmpd="sng">
            <a:solidFill>
              <a:srgbClr val="94128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"/>
          <p:cNvSpPr/>
          <p:nvPr/>
        </p:nvSpPr>
        <p:spPr>
          <a:xfrm>
            <a:off x="4004400" y="2693714"/>
            <a:ext cx="948000" cy="231000"/>
          </a:xfrm>
          <a:prstGeom prst="roundRect">
            <a:avLst>
              <a:gd name="adj" fmla="val 16667"/>
            </a:avLst>
          </a:prstGeom>
          <a:solidFill>
            <a:srgbClr val="94128D"/>
          </a:solidFill>
          <a:ln>
            <a:noFill/>
          </a:ln>
        </p:spPr>
        <p:txBody>
          <a:bodyPr spcFirstLastPara="1" wrap="square" lIns="81100" tIns="81100" rIns="81100" bIns="81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2"/>
              <a:buFont typeface="Arial"/>
              <a:buNone/>
            </a:pPr>
            <a:endParaRPr sz="1242" b="0" i="0" u="none" strike="noStrike" cap="none">
              <a:solidFill>
                <a:srgbClr val="822C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"/>
          <p:cNvSpPr txBox="1">
            <a:spLocks noGrp="1"/>
          </p:cNvSpPr>
          <p:nvPr>
            <p:ph type="subTitle" idx="1"/>
          </p:nvPr>
        </p:nvSpPr>
        <p:spPr>
          <a:xfrm>
            <a:off x="4038108" y="2678125"/>
            <a:ext cx="914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100" tIns="81100" rIns="81100" bIns="811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537"/>
              <a:buNone/>
            </a:pPr>
            <a:r>
              <a:rPr lang="pt-BR" sz="1078" b="1">
                <a:solidFill>
                  <a:srgbClr val="FFFFFF"/>
                </a:solidFill>
              </a:rPr>
              <a:t>Resultados</a:t>
            </a:r>
            <a:endParaRPr sz="1078" b="1">
              <a:solidFill>
                <a:srgbClr val="FFFFFF"/>
              </a:solidFill>
            </a:endParaRPr>
          </a:p>
        </p:txBody>
      </p:sp>
      <p:sp>
        <p:nvSpPr>
          <p:cNvPr id="76" name="Google Shape;76;p1"/>
          <p:cNvSpPr txBox="1"/>
          <p:nvPr/>
        </p:nvSpPr>
        <p:spPr>
          <a:xfrm>
            <a:off x="3890515" y="2877181"/>
            <a:ext cx="3293873" cy="5529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pt-BR" sz="800" dirty="0"/>
              <a:t>A análise dos estudos demonstrou consenso quanto à eficácia da terapia compressiva como principal intervenção para prevenção da recorrência das úlceras venosas, sendo recomendada pelas principais diretrizes nacionais e internacionais (1,2,4). A compressão terapêutica reduz a hipertensão venosa ambulatorial, melhora a função da bomba muscular da panturrilha, diminui o edema, favorece a microcirculação e acelera a cicatrização das lesões (1,2).</a:t>
            </a:r>
          </a:p>
          <a:p>
            <a:pPr algn="just"/>
            <a:r>
              <a:rPr lang="pt-BR" sz="800" dirty="0"/>
              <a:t>Pacientes que utilizam regularmente a terapia compressiva após a cicatrização apresentam menor risco de recorrência quando comparados àqueles que interrompem o tratamento, reforçando a importância da manutenção da compressão como medida preventiva (1). Entretanto, a baixa adesão permanece como um dos maiores desafios para o sucesso terapêutico. Os estudos analisados evidenciaram que fatores econômicos, sociais, culturais e assistenciais interferem diretamente na continuidade do tratamento (2,3,5). As principais barreiras identificadas foram:</a:t>
            </a:r>
          </a:p>
          <a:p>
            <a:pPr lvl="1" algn="just"/>
            <a:r>
              <a:rPr lang="pt-BR" sz="800" dirty="0"/>
              <a:t>elevado custo das meias compressivas e dificuldade para reposição periódica; desconforto térmico, especialmente em regiões de clima quente;</a:t>
            </a:r>
          </a:p>
          <a:p>
            <a:pPr lvl="1" algn="just"/>
            <a:r>
              <a:rPr lang="pt-BR" sz="800" dirty="0"/>
              <a:t>acesso limitado aos serviços especializados;</a:t>
            </a:r>
          </a:p>
          <a:p>
            <a:pPr lvl="1" algn="just"/>
            <a:r>
              <a:rPr lang="pt-BR" sz="800" dirty="0"/>
              <a:t>ausência de apoio familiar e fragilidade da rede de suporte social (2–5). A literatura também demonstra que a vulnerabilidade social influencia diretamente a adesão à terapia compressiva. Pacientes com menor renda frequentemente enfrentam dificuldades para adquirir as meias compressivas, realizar sua substituição quando indicada e comparecer regularmente às consultas de acompanhamento, aumentando o risco de recidiva das úlceras (3).</a:t>
            </a:r>
          </a:p>
          <a:p>
            <a:pPr algn="just"/>
            <a:r>
              <a:rPr lang="pt-BR" sz="800" dirty="0"/>
              <a:t>Nesse contexto, a Estratégia Saúde da Família destaca-se como componente essencial da Atenção Primária à Saúde. A consulta de enfermagem, as visitas domiciliares, o acompanhamento longitudinal e o fortalecimento do vínculo entre equipe e usuário possibilitam a identificação precoce das dificuldades enfrentadas pelos pacientes, permitindo intervenções individualizadas e maior continuidade do cuidado (3,5).</a:t>
            </a:r>
          </a:p>
          <a:p>
            <a:pPr algn="just"/>
            <a:r>
              <a:rPr lang="pt-BR" sz="800" dirty="0"/>
              <a:t>Dessa forma, ampliar o acesso às meias compressivas representa não apenas uma estratégia clínica eficaz, mas também uma medida de gestão capaz de reduzir custos assistenciais e promover maior equidade no cuidado.</a:t>
            </a:r>
          </a:p>
          <a:p>
            <a:pPr algn="just"/>
            <a:r>
              <a:rPr lang="pt-BR" sz="800" dirty="0"/>
              <a:t>Por fim, os resultados evidenciam que o sucesso da terapia compressiva depende da integração entre assistência clínica baseada em evidências, educação em saúde, acompanhamento multiprofissional e políticas públicas que garantam acesso aos dispositivos compressivos para populações em situação de vulnerabilidade social.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9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"/>
          <p:cNvSpPr txBox="1"/>
          <p:nvPr/>
        </p:nvSpPr>
        <p:spPr>
          <a:xfrm>
            <a:off x="500125" y="2233981"/>
            <a:ext cx="5296800" cy="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78" b="1" dirty="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rPr>
              <a:t>Eixo Temático:</a:t>
            </a:r>
            <a:r>
              <a:rPr lang="pt-BR" sz="978" dirty="0">
                <a:solidFill>
                  <a:schemeClr val="lt1"/>
                </a:solidFill>
                <a:latin typeface="Exo ExtraLight"/>
                <a:ea typeface="Exo ExtraLight"/>
                <a:cs typeface="Exo ExtraLight"/>
                <a:sym typeface="Exo ExtraLight"/>
              </a:rPr>
              <a:t>  Saúde do Adulto</a:t>
            </a:r>
            <a:endParaRPr dirty="0"/>
          </a:p>
        </p:txBody>
      </p:sp>
      <p:sp>
        <p:nvSpPr>
          <p:cNvPr id="3" name="Google Shape;57;p1">
            <a:extLst>
              <a:ext uri="{FF2B5EF4-FFF2-40B4-BE49-F238E27FC236}">
                <a16:creationId xmlns:a16="http://schemas.microsoft.com/office/drawing/2014/main" id="{1FA19B0D-A3E0-AD76-580D-8871F83295B1}"/>
              </a:ext>
            </a:extLst>
          </p:cNvPr>
          <p:cNvSpPr txBox="1"/>
          <p:nvPr/>
        </p:nvSpPr>
        <p:spPr>
          <a:xfrm>
            <a:off x="488766" y="2820885"/>
            <a:ext cx="3359524" cy="150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pt-BR" sz="830" dirty="0"/>
              <a:t>As úlceras venosas representam a manifestação clínica mais grave da insuficiência venosa crônica (IVC) e constituem um importante problema de saúde pública devido à elevada prevalência, ao longo tempo de tratamento, às altas taxas de recorrência e ao impacto negativo sobre a qualidade de vida dos pacientes (1,2). Essas lesões são responsáveis por dor persistente, limitação funcional, afastamento das atividades laborais e elevados custos para os sistemas de saúde, especialmente quando o tratamento é prolongado ou ocorrem recidivas (1,3).</a:t>
            </a:r>
          </a:p>
          <a:p>
            <a:pPr algn="just"/>
            <a:r>
              <a:rPr lang="pt-BR" sz="830" dirty="0"/>
              <a:t>Entre pacientes em situação de vulnerabilidade social, fatores como baixa renda, dificuldades de acesso aos serviços de saúde, limitações físicas, baixa escolaridade, fragilidade da rede de apoio e insuficiência de orientações em saúde dificultam a continuidade do tratamento e favorecem a recorrência das lesões (3–5). Nesse contexto, a Estratégia Saúde da Família (ESF) desempenha papel fundamental no acompanhamento longitudinal desses indivíduos, promovendo educação em saúde, fortalecimento do autocuidado e monitoramento da adesão terapêutica</a:t>
            </a:r>
            <a:endParaRPr lang="pt-BR" sz="83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</TotalTime>
  <Words>892</Words>
  <Application>Microsoft Office PowerPoint</Application>
  <PresentationFormat>Personalizar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Exo</vt:lpstr>
      <vt:lpstr>Exo ExtraLight</vt:lpstr>
      <vt:lpstr>Arial</vt:lpstr>
      <vt:lpstr>Simple Light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Júlia Oliveira Fernandes</dc:creator>
  <cp:lastModifiedBy>Jefferson Vinicius de Souza Almeida</cp:lastModifiedBy>
  <cp:revision>4</cp:revision>
  <dcterms:modified xsi:type="dcterms:W3CDTF">2026-07-21T17:58:20Z</dcterms:modified>
</cp:coreProperties>
</file>